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8"/>
  </p:notesMasterIdLst>
  <p:sldIdLst>
    <p:sldId id="256" r:id="rId2"/>
    <p:sldId id="339" r:id="rId3"/>
    <p:sldId id="341" r:id="rId4"/>
    <p:sldId id="342" r:id="rId5"/>
    <p:sldId id="343" r:id="rId6"/>
    <p:sldId id="344" r:id="rId7"/>
  </p:sldIdLst>
  <p:sldSz cx="9144000" cy="5143500" type="screen16x9"/>
  <p:notesSz cx="6858000" cy="9144000"/>
  <p:embeddedFontLst>
    <p:embeddedFont>
      <p:font typeface="Lato Light" panose="020F0502020204030203" pitchFamily="34" charset="0"/>
      <p:regular r:id="rId9"/>
      <p:bold r:id="rId10"/>
      <p:italic r:id="rId11"/>
      <p:boldItalic r:id="rId12"/>
    </p:embeddedFont>
    <p:embeddedFont>
      <p:font typeface="Unica One" panose="020B0604020202020204" charset="0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CB06A4-7DEB-401E-9049-F80437F89BC4}">
  <a:tblStyle styleId="{72CB06A4-7DEB-401E-9049-F80437F89B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20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3c7b8e6a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3c7b8e6a8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737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3c7b8e6a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3c7b8e6a8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540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3c7b8e6a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3c7b8e6a8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565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3c7b8e6a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3c7b8e6a8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603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3c7b8e6a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3c7b8e6a8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822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63600" y="7868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07750" y="2444400"/>
            <a:ext cx="21285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857525" y="1331550"/>
            <a:ext cx="445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857525" y="2010075"/>
            <a:ext cx="26289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2828850" y="2085625"/>
            <a:ext cx="3029100" cy="14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9" name="Google Shape;29;p7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ctrTitle"/>
          </p:nvPr>
        </p:nvSpPr>
        <p:spPr>
          <a:xfrm>
            <a:off x="804750" y="679625"/>
            <a:ext cx="383400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409700" y="2076450"/>
            <a:ext cx="29841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9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ctrTitle"/>
          </p:nvPr>
        </p:nvSpPr>
        <p:spPr>
          <a:xfrm>
            <a:off x="713225" y="907900"/>
            <a:ext cx="326970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495550" y="382225"/>
            <a:ext cx="5524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3686100" y="2428325"/>
            <a:ext cx="31434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Unica One"/>
              <a:buNone/>
              <a:defRPr sz="28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Char char="●"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microsoft.com/office/2007/relationships/hdphoto" Target="../media/hdphoto5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11.wdp"/><Relationship Id="rId18" Type="http://schemas.microsoft.com/office/2007/relationships/hdphoto" Target="../media/hdphoto13.wdp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microsoft.com/office/2007/relationships/hdphoto" Target="../media/hdphoto8.wdp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microsoft.com/office/2007/relationships/hdphoto" Target="../media/hdphoto14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5" Type="http://schemas.microsoft.com/office/2007/relationships/hdphoto" Target="../media/hdphoto12.wdp"/><Relationship Id="rId10" Type="http://schemas.openxmlformats.org/officeDocument/2006/relationships/image" Target="../media/image13.png"/><Relationship Id="rId19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microsoft.com/office/2007/relationships/hdphoto" Target="../media/hdphoto9.wdp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13.wdp"/><Relationship Id="rId3" Type="http://schemas.openxmlformats.org/officeDocument/2006/relationships/image" Target="../media/image20.jpeg"/><Relationship Id="rId7" Type="http://schemas.microsoft.com/office/2007/relationships/hdphoto" Target="../media/hdphoto16.wdp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microsoft.com/office/2007/relationships/hdphoto" Target="../media/hdphoto18.wdp"/><Relationship Id="rId5" Type="http://schemas.microsoft.com/office/2007/relationships/hdphoto" Target="../media/hdphoto15.wdp"/><Relationship Id="rId15" Type="http://schemas.microsoft.com/office/2007/relationships/hdphoto" Target="../media/hdphoto19.wdp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microsoft.com/office/2007/relationships/hdphoto" Target="../media/hdphoto17.wdp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"/>
          <p:cNvSpPr txBox="1">
            <a:spLocks noGrp="1"/>
          </p:cNvSpPr>
          <p:nvPr>
            <p:ph type="ctrTitle"/>
          </p:nvPr>
        </p:nvSpPr>
        <p:spPr>
          <a:xfrm>
            <a:off x="2431905" y="80681"/>
            <a:ext cx="4865365" cy="9375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Internet of Things</a:t>
            </a:r>
            <a:endParaRPr sz="4000" dirty="0"/>
          </a:p>
        </p:txBody>
      </p:sp>
      <p:sp>
        <p:nvSpPr>
          <p:cNvPr id="93" name="Google Shape;93;p22"/>
          <p:cNvSpPr txBox="1">
            <a:spLocks noGrp="1"/>
          </p:cNvSpPr>
          <p:nvPr>
            <p:ph type="subTitle" idx="1"/>
          </p:nvPr>
        </p:nvSpPr>
        <p:spPr>
          <a:xfrm>
            <a:off x="2342337" y="877351"/>
            <a:ext cx="4784603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Smart cities</a:t>
            </a:r>
            <a:br>
              <a:rPr lang="en" sz="1600" b="1" dirty="0"/>
            </a:br>
            <a:r>
              <a:rPr lang="en" sz="1600" b="1" dirty="0"/>
              <a:t>Network Infrastructures, Protocols and Services</a:t>
            </a:r>
            <a:endParaRPr sz="1600" b="1" dirty="0"/>
          </a:p>
        </p:txBody>
      </p:sp>
      <p:sp>
        <p:nvSpPr>
          <p:cNvPr id="5" name="Google Shape;93;p22">
            <a:extLst>
              <a:ext uri="{FF2B5EF4-FFF2-40B4-BE49-F238E27FC236}">
                <a16:creationId xmlns:a16="http://schemas.microsoft.com/office/drawing/2014/main" id="{8FE96DA3-D5D7-403E-8296-BDF03157D5B3}"/>
              </a:ext>
            </a:extLst>
          </p:cNvPr>
          <p:cNvSpPr txBox="1">
            <a:spLocks/>
          </p:cNvSpPr>
          <p:nvPr/>
        </p:nvSpPr>
        <p:spPr>
          <a:xfrm>
            <a:off x="2423019" y="1743156"/>
            <a:ext cx="4623238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r>
              <a:rPr lang="en-US" sz="1200" dirty="0"/>
              <a:t>Ana </a:t>
            </a:r>
            <a:r>
              <a:rPr lang="en-US" sz="1200" dirty="0" err="1"/>
              <a:t>Inês</a:t>
            </a:r>
            <a:r>
              <a:rPr lang="en-US" sz="1200" dirty="0"/>
              <a:t> </a:t>
            </a:r>
            <a:r>
              <a:rPr lang="en-US" sz="1200" dirty="0" err="1"/>
              <a:t>Leite</a:t>
            </a:r>
            <a:r>
              <a:rPr lang="en-US" sz="1200" dirty="0"/>
              <a:t> – 96159</a:t>
            </a:r>
          </a:p>
          <a:p>
            <a:pPr marL="0" indent="0"/>
            <a:r>
              <a:rPr lang="en-US" sz="1200" dirty="0"/>
              <a:t>Diana Filipa Ferreira </a:t>
            </a:r>
            <a:r>
              <a:rPr lang="en-US" sz="1200" dirty="0" err="1"/>
              <a:t>Malheiro</a:t>
            </a:r>
            <a:r>
              <a:rPr lang="en-US" sz="1200" dirty="0"/>
              <a:t> Teixeira – 97516</a:t>
            </a:r>
          </a:p>
          <a:p>
            <a:pPr marL="0" indent="0"/>
            <a:r>
              <a:rPr lang="en-US" sz="1200" dirty="0"/>
              <a:t>Pedro Marcelo Bogas Oliveira - 95076</a:t>
            </a:r>
          </a:p>
        </p:txBody>
      </p:sp>
      <p:sp>
        <p:nvSpPr>
          <p:cNvPr id="6" name="Google Shape;93;p22">
            <a:extLst>
              <a:ext uri="{FF2B5EF4-FFF2-40B4-BE49-F238E27FC236}">
                <a16:creationId xmlns:a16="http://schemas.microsoft.com/office/drawing/2014/main" id="{DD96C02F-B9D7-48BC-9D8E-ED3B7E70134D}"/>
              </a:ext>
            </a:extLst>
          </p:cNvPr>
          <p:cNvSpPr txBox="1">
            <a:spLocks/>
          </p:cNvSpPr>
          <p:nvPr/>
        </p:nvSpPr>
        <p:spPr>
          <a:xfrm>
            <a:off x="-57655" y="-278318"/>
            <a:ext cx="2480674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r>
              <a:rPr lang="en-US" sz="1600" dirty="0" err="1"/>
              <a:t>Universidade</a:t>
            </a:r>
            <a:r>
              <a:rPr lang="en-US" sz="1600" dirty="0"/>
              <a:t> do Minho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Smart</a:t>
            </a:r>
            <a:r>
              <a:rPr lang="pt-PT" dirty="0"/>
              <a:t> </a:t>
            </a:r>
            <a:r>
              <a:rPr lang="pt-PT" dirty="0" err="1"/>
              <a:t>city</a:t>
            </a:r>
            <a:endParaRPr dirty="0"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838" y="1857375"/>
            <a:ext cx="3720837" cy="38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8B96EB7-C9FB-4365-BF5F-19C8C1B34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380" y="562068"/>
            <a:ext cx="1070796" cy="5780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PT" dirty="0" err="1"/>
              <a:t>IoT</a:t>
            </a:r>
            <a:endParaRPr lang="pt-PT" dirty="0"/>
          </a:p>
          <a:p>
            <a:pPr>
              <a:buFont typeface="Wingdings" panose="05000000000000000000" pitchFamily="2" charset="2"/>
              <a:buChar char="Ø"/>
            </a:pPr>
            <a:r>
              <a:rPr lang="pt-PT" dirty="0"/>
              <a:t>ICT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A9FD82B5-B58F-4A09-A216-9A045640C52B}"/>
              </a:ext>
            </a:extLst>
          </p:cNvPr>
          <p:cNvSpPr txBox="1">
            <a:spLocks/>
          </p:cNvSpPr>
          <p:nvPr/>
        </p:nvSpPr>
        <p:spPr>
          <a:xfrm>
            <a:off x="2784026" y="672045"/>
            <a:ext cx="4558067" cy="57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Ø"/>
            </a:pPr>
            <a:r>
              <a:rPr lang="pt-PT" dirty="0"/>
              <a:t>Otimizar as administrações públicas e privadas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D3F4BBD-1B49-4F59-B4B3-E215C2117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rgbClr val="FFFFF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0625" y1="34625" x2="30625" y2="34625"/>
                        <a14:foregroundMark x1="72625" y1="42125" x2="72625" y2="42125"/>
                        <a14:foregroundMark x1="39625" y1="81125" x2="39625" y2="81125"/>
                        <a14:foregroundMark x1="39375" y1="81500" x2="39375" y2="8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07" t="14980" r="19330" b="15609"/>
          <a:stretch/>
        </p:blipFill>
        <p:spPr bwMode="auto">
          <a:xfrm>
            <a:off x="325627" y="1598074"/>
            <a:ext cx="869335" cy="97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70D906F-9B65-4393-B0FA-82368C1A5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102" y="3043185"/>
            <a:ext cx="1601208" cy="10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Qualidade de vida ilustração stock. Ilustração de trem - 85693507">
            <a:extLst>
              <a:ext uri="{FF2B5EF4-FFF2-40B4-BE49-F238E27FC236}">
                <a16:creationId xmlns:a16="http://schemas.microsoft.com/office/drawing/2014/main" id="{08751DB2-2B01-45D4-8B23-84B788BF7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rgbClr val="FFFFF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500" b="76125" l="34500" r="64500">
                        <a14:foregroundMark x1="42625" y1="32750" x2="42625" y2="32750"/>
                        <a14:foregroundMark x1="40125" y1="27875" x2="40125" y2="27875"/>
                        <a14:foregroundMark x1="36375" y1="37500" x2="36375" y2="37500"/>
                        <a14:foregroundMark x1="49875" y1="25625" x2="49875" y2="25625"/>
                        <a14:foregroundMark x1="59375" y1="28000" x2="59375" y2="28000"/>
                        <a14:foregroundMark x1="63750" y1="36625" x2="63750" y2="36625"/>
                        <a14:foregroundMark x1="64500" y1="52125" x2="64500" y2="52125"/>
                        <a14:foregroundMark x1="38500" y1="60500" x2="38500" y2="60500"/>
                        <a14:foregroundMark x1="34500" y1="51125" x2="34500" y2="51125"/>
                        <a14:foregroundMark x1="43500" y1="73500" x2="43500" y2="73500"/>
                        <a14:foregroundMark x1="56250" y1="75875" x2="56250" y2="75875"/>
                        <a14:foregroundMark x1="43750" y1="76125" x2="43750" y2="7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26" t="21969" r="32571" b="21970"/>
          <a:stretch/>
        </p:blipFill>
        <p:spPr bwMode="auto">
          <a:xfrm>
            <a:off x="3294079" y="1295331"/>
            <a:ext cx="869335" cy="1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lanificação, illustration., símbolo, linear, vetorial, circular. Vetorial,  estilo, tasklist, illustration., ícones, lista de | CanStock">
            <a:extLst>
              <a:ext uri="{FF2B5EF4-FFF2-40B4-BE49-F238E27FC236}">
                <a16:creationId xmlns:a16="http://schemas.microsoft.com/office/drawing/2014/main" id="{C381CD6C-248A-434C-90B8-56B26E46A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FFFFF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922" b="71373" l="15417" r="86667">
                        <a14:foregroundMark x1="15417" y1="27843" x2="15417" y2="27843"/>
                        <a14:foregroundMark x1="27500" y1="23922" x2="27500" y2="23922"/>
                        <a14:foregroundMark x1="86667" y1="24314" x2="86667" y2="24314"/>
                        <a14:foregroundMark x1="28750" y1="32941" x2="28750" y2="32941"/>
                        <a14:foregroundMark x1="49167" y1="34510" x2="49167" y2="34510"/>
                        <a14:foregroundMark x1="28333" y1="47843" x2="28333" y2="47843"/>
                        <a14:foregroundMark x1="42500" y1="48627" x2="42500" y2="48627"/>
                        <a14:foregroundMark x1="37083" y1="51373" x2="37083" y2="51373"/>
                        <a14:foregroundMark x1="39167" y1="54510" x2="39167" y2="54510"/>
                        <a14:foregroundMark x1="21250" y1="54510" x2="21250" y2="54510"/>
                        <a14:foregroundMark x1="25000" y1="56471" x2="25000" y2="56471"/>
                        <a14:foregroundMark x1="27083" y1="60000" x2="27083" y2="60000"/>
                        <a14:foregroundMark x1="30833" y1="63137" x2="30833" y2="63137"/>
                        <a14:foregroundMark x1="40417" y1="71373" x2="40417" y2="71373"/>
                        <a14:foregroundMark x1="41667" y1="38039" x2="41667" y2="38039"/>
                        <a14:foregroundMark x1="34167" y1="38431" x2="37083" y2="39608"/>
                        <a14:foregroundMark x1="26250" y1="37255" x2="24167" y2="34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53" t="20588" r="8823" b="26332"/>
          <a:stretch/>
        </p:blipFill>
        <p:spPr bwMode="auto">
          <a:xfrm>
            <a:off x="325627" y="3043186"/>
            <a:ext cx="1295320" cy="92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ubtítulo 2">
            <a:extLst>
              <a:ext uri="{FF2B5EF4-FFF2-40B4-BE49-F238E27FC236}">
                <a16:creationId xmlns:a16="http://schemas.microsoft.com/office/drawing/2014/main" id="{61D02E6E-D3FF-495A-9267-3C181CFEE365}"/>
              </a:ext>
            </a:extLst>
          </p:cNvPr>
          <p:cNvSpPr txBox="1">
            <a:spLocks/>
          </p:cNvSpPr>
          <p:nvPr/>
        </p:nvSpPr>
        <p:spPr>
          <a:xfrm>
            <a:off x="1075127" y="1727200"/>
            <a:ext cx="1895173" cy="57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14300" indent="0"/>
            <a:r>
              <a:rPr lang="pt-PT" dirty="0"/>
              <a:t>Diminuir o consumo de energia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1193B04B-06A6-45DD-8FA7-1AA30FC5D959}"/>
              </a:ext>
            </a:extLst>
          </p:cNvPr>
          <p:cNvSpPr txBox="1">
            <a:spLocks/>
          </p:cNvSpPr>
          <p:nvPr/>
        </p:nvSpPr>
        <p:spPr>
          <a:xfrm>
            <a:off x="4163414" y="1735918"/>
            <a:ext cx="1720874" cy="57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14300" indent="0"/>
            <a:r>
              <a:rPr lang="pt-PT" dirty="0"/>
              <a:t>Melhor qualidade de vida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C87C7CCF-C93A-45FA-ACC1-7D8911453486}"/>
              </a:ext>
            </a:extLst>
          </p:cNvPr>
          <p:cNvSpPr txBox="1">
            <a:spLocks/>
          </p:cNvSpPr>
          <p:nvPr/>
        </p:nvSpPr>
        <p:spPr>
          <a:xfrm>
            <a:off x="1493087" y="3217571"/>
            <a:ext cx="1290939" cy="57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14300" indent="0"/>
            <a:r>
              <a:rPr lang="pt-PT" dirty="0"/>
              <a:t>Planificação Urbana</a:t>
            </a: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9924C7C9-31B6-44C2-A70E-FF6AD67F3629}"/>
              </a:ext>
            </a:extLst>
          </p:cNvPr>
          <p:cNvSpPr txBox="1">
            <a:spLocks/>
          </p:cNvSpPr>
          <p:nvPr/>
        </p:nvSpPr>
        <p:spPr>
          <a:xfrm>
            <a:off x="4745021" y="3286581"/>
            <a:ext cx="2278534" cy="57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14300" indent="0"/>
            <a:r>
              <a:rPr lang="pt-PT" dirty="0"/>
              <a:t>Cidades sustentáveis e cuidar do meio ambiente</a:t>
            </a:r>
          </a:p>
        </p:txBody>
      </p:sp>
    </p:spTree>
    <p:extLst>
      <p:ext uri="{BB962C8B-B14F-4D97-AF65-F5344CB8AC3E}">
        <p14:creationId xmlns:p14="http://schemas.microsoft.com/office/powerpoint/2010/main" val="3287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Smart</a:t>
            </a:r>
            <a:r>
              <a:rPr lang="pt-PT" dirty="0"/>
              <a:t> </a:t>
            </a:r>
            <a:r>
              <a:rPr lang="pt-PT" dirty="0" err="1"/>
              <a:t>city</a:t>
            </a:r>
            <a:endParaRPr dirty="0"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838" y="1857375"/>
            <a:ext cx="3720837" cy="38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81E9F9E0-C7DE-4B09-814E-178C8A765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3245" y="621157"/>
            <a:ext cx="1850725" cy="5780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PT" dirty="0"/>
              <a:t>3 iniciativas:</a:t>
            </a:r>
          </a:p>
        </p:txBody>
      </p:sp>
      <p:sp>
        <p:nvSpPr>
          <p:cNvPr id="23" name="Subtítulo 2">
            <a:extLst>
              <a:ext uri="{FF2B5EF4-FFF2-40B4-BE49-F238E27FC236}">
                <a16:creationId xmlns:a16="http://schemas.microsoft.com/office/drawing/2014/main" id="{1E4FE390-8884-4F23-B365-41ECD672FCD2}"/>
              </a:ext>
            </a:extLst>
          </p:cNvPr>
          <p:cNvSpPr txBox="1">
            <a:spLocks/>
          </p:cNvSpPr>
          <p:nvPr/>
        </p:nvSpPr>
        <p:spPr>
          <a:xfrm>
            <a:off x="0" y="1663082"/>
            <a:ext cx="2209314" cy="57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14300" indent="0" algn="ctr"/>
            <a:r>
              <a:rPr lang="pt-PT" dirty="0"/>
              <a:t>Inovação nos negócios/empresas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9CE04EE4-B6B4-4F34-BCDE-59A2774FA13D}"/>
              </a:ext>
            </a:extLst>
          </p:cNvPr>
          <p:cNvSpPr txBox="1">
            <a:spLocks/>
          </p:cNvSpPr>
          <p:nvPr/>
        </p:nvSpPr>
        <p:spPr>
          <a:xfrm>
            <a:off x="1954089" y="1662287"/>
            <a:ext cx="2908562" cy="57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ctr">
              <a:lnSpc>
                <a:spcPct val="107000"/>
              </a:lnSpc>
              <a:spcAft>
                <a:spcPts val="800"/>
              </a:spcAft>
            </a:pPr>
            <a:r>
              <a:rPr lang="pt-PT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</a:t>
            </a:r>
            <a:r>
              <a:rPr lang="pt-PT" dirty="0">
                <a:effectLst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niciativa das utilidades e das infraestruturas das cidades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04417E5E-0A40-4417-B6C9-70FA5E73A8D4}"/>
              </a:ext>
            </a:extLst>
          </p:cNvPr>
          <p:cNvSpPr txBox="1">
            <a:spLocks/>
          </p:cNvSpPr>
          <p:nvPr/>
        </p:nvSpPr>
        <p:spPr>
          <a:xfrm>
            <a:off x="4678476" y="1664587"/>
            <a:ext cx="2209314" cy="57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14300" indent="0" algn="ctr"/>
            <a:r>
              <a:rPr lang="pt-PT" dirty="0"/>
              <a:t>Iniciativa de uma melhor governança</a:t>
            </a:r>
          </a:p>
        </p:txBody>
      </p:sp>
      <p:pic>
        <p:nvPicPr>
          <p:cNvPr id="2050" name="Picture 2" descr="Empresário logotipo símbolo computador ícones, negócios, empresa, serviço,  pessoas png | PNGWing">
            <a:extLst>
              <a:ext uri="{FF2B5EF4-FFF2-40B4-BE49-F238E27FC236}">
                <a16:creationId xmlns:a16="http://schemas.microsoft.com/office/drawing/2014/main" id="{65A898A0-408C-470E-94CC-E55B1B825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rgbClr val="FFFFF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63" b="98047" l="22609" r="77283">
                        <a14:foregroundMark x1="49348" y1="9180" x2="49348" y2="9180"/>
                        <a14:foregroundMark x1="49022" y1="14453" x2="47391" y2="7617"/>
                        <a14:foregroundMark x1="50109" y1="3516" x2="47174" y2="3516"/>
                        <a14:foregroundMark x1="50435" y1="10352" x2="46087" y2="13867"/>
                        <a14:foregroundMark x1="51522" y1="15430" x2="47717" y2="7813"/>
                        <a14:foregroundMark x1="52935" y1="8984" x2="48696" y2="1563"/>
                        <a14:foregroundMark x1="45761" y1="27930" x2="45978" y2="37695"/>
                        <a14:foregroundMark x1="52826" y1="27734" x2="53804" y2="33398"/>
                        <a14:foregroundMark x1="45652" y1="94531" x2="42174" y2="98047"/>
                        <a14:foregroundMark x1="73696" y1="61133" x2="75326" y2="54102"/>
                        <a14:foregroundMark x1="77391" y1="50977" x2="77391" y2="50977"/>
                        <a14:foregroundMark x1="26739" y1="58398" x2="25000" y2="53906"/>
                        <a14:foregroundMark x1="22717" y1="50781" x2="22609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79" r="21254"/>
          <a:stretch/>
        </p:blipFill>
        <p:spPr bwMode="auto">
          <a:xfrm>
            <a:off x="480552" y="2584746"/>
            <a:ext cx="1389077" cy="137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F1E50F5-C826-42CD-8C19-F572CE130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rgbClr val="FFFFF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043" b="81250" l="15430" r="84375">
                        <a14:foregroundMark x1="54102" y1="29980" x2="54102" y2="29980"/>
                        <a14:foregroundMark x1="53711" y1="24414" x2="53711" y2="24414"/>
                        <a14:foregroundMark x1="55176" y1="21777" x2="55176" y2="21777"/>
                        <a14:foregroundMark x1="55859" y1="19043" x2="55859" y2="19043"/>
                        <a14:foregroundMark x1="73242" y1="33984" x2="73242" y2="33984"/>
                        <a14:foregroundMark x1="67480" y1="32617" x2="67480" y2="32617"/>
                        <a14:foregroundMark x1="65625" y1="30176" x2="65625" y2="30176"/>
                        <a14:foregroundMark x1="78125" y1="30664" x2="78125" y2="30664"/>
                        <a14:foregroundMark x1="80078" y1="29492" x2="80078" y2="29492"/>
                        <a14:foregroundMark x1="81641" y1="36621" x2="81641" y2="36621"/>
                        <a14:foregroundMark x1="72949" y1="43066" x2="72949" y2="43066"/>
                        <a14:foregroundMark x1="69629" y1="49316" x2="69629" y2="49316"/>
                        <a14:foregroundMark x1="73438" y1="46191" x2="73438" y2="46191"/>
                        <a14:foregroundMark x1="76563" y1="49121" x2="76563" y2="49121"/>
                        <a14:foregroundMark x1="73047" y1="52832" x2="73047" y2="52832"/>
                        <a14:foregroundMark x1="73438" y1="56836" x2="73438" y2="56836"/>
                        <a14:foregroundMark x1="69727" y1="59570" x2="69727" y2="59570"/>
                        <a14:foregroundMark x1="74316" y1="63574" x2="74316" y2="63574"/>
                        <a14:foregroundMark x1="79004" y1="60352" x2="79004" y2="60352"/>
                        <a14:foregroundMark x1="78516" y1="68164" x2="78516" y2="68164"/>
                        <a14:foregroundMark x1="74316" y1="70898" x2="74316" y2="70898"/>
                        <a14:foregroundMark x1="64160" y1="66406" x2="64551" y2="47363"/>
                        <a14:foregroundMark x1="64844" y1="47754" x2="63477" y2="51563"/>
                        <a14:foregroundMark x1="62109" y1="47559" x2="56543" y2="51563"/>
                        <a14:foregroundMark x1="59180" y1="53711" x2="57910" y2="60156"/>
                        <a14:foregroundMark x1="59277" y1="59961" x2="57422" y2="66016"/>
                        <a14:foregroundMark x1="84375" y1="70605" x2="84375" y2="70605"/>
                        <a14:foregroundMark x1="39941" y1="65039" x2="45703" y2="77344"/>
                        <a14:foregroundMark x1="45703" y1="77344" x2="46973" y2="67285"/>
                        <a14:foregroundMark x1="46973" y1="67285" x2="46582" y2="67285"/>
                        <a14:foregroundMark x1="46973" y1="66211" x2="45508" y2="70801"/>
                        <a14:foregroundMark x1="48535" y1="64355" x2="45410" y2="69922"/>
                        <a14:foregroundMark x1="42383" y1="70898" x2="41016" y2="76855"/>
                        <a14:foregroundMark x1="24316" y1="59277" x2="22852" y2="71484"/>
                        <a14:foregroundMark x1="21484" y1="56836" x2="21191" y2="65137"/>
                        <a14:foregroundMark x1="18750" y1="54883" x2="19434" y2="61133"/>
                        <a14:foregroundMark x1="21289" y1="55273" x2="22754" y2="60645"/>
                        <a14:foregroundMark x1="25879" y1="55957" x2="29004" y2="60156"/>
                        <a14:foregroundMark x1="27441" y1="60645" x2="26758" y2="70020"/>
                        <a14:foregroundMark x1="28613" y1="66602" x2="26758" y2="74219"/>
                        <a14:foregroundMark x1="22754" y1="70020" x2="21680" y2="75781"/>
                        <a14:foregroundMark x1="26563" y1="46680" x2="26563" y2="46680"/>
                        <a14:foregroundMark x1="44141" y1="36914" x2="44141" y2="36914"/>
                        <a14:foregroundMark x1="25977" y1="31543" x2="25977" y2="31543"/>
                        <a14:foregroundMark x1="15430" y1="37793" x2="15430" y2="37793"/>
                        <a14:foregroundMark x1="29297" y1="31348" x2="29297" y2="31348"/>
                        <a14:foregroundMark x1="34961" y1="31934" x2="34961" y2="31934"/>
                        <a14:foregroundMark x1="38184" y1="81250" x2="38184" y2="8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17" t="17429" r="13227" b="16689"/>
          <a:stretch/>
        </p:blipFill>
        <p:spPr bwMode="auto">
          <a:xfrm>
            <a:off x="2701052" y="2561667"/>
            <a:ext cx="1612602" cy="145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etor Do ícone Político Com O Perfil De Homem Avatar Com Símbolo De  Construção Para Governança No Pictograma Do Glifo Ilustração do Vetor -  Ilustração de gerente, federal: 144250915">
            <a:extLst>
              <a:ext uri="{FF2B5EF4-FFF2-40B4-BE49-F238E27FC236}">
                <a16:creationId xmlns:a16="http://schemas.microsoft.com/office/drawing/2014/main" id="{7A55C319-4B14-4775-9E27-1ECFFFB18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rgbClr val="FFFFF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125" b="90750" l="18625" r="80000">
                        <a14:foregroundMark x1="53875" y1="16500" x2="56125" y2="13250"/>
                        <a14:foregroundMark x1="52500" y1="10125" x2="46000" y2="10500"/>
                        <a14:foregroundMark x1="22500" y1="64875" x2="21375" y2="67750"/>
                        <a14:foregroundMark x1="51250" y1="67500" x2="45500" y2="68000"/>
                        <a14:foregroundMark x1="42875" y1="77750" x2="41500" y2="84000"/>
                        <a14:foregroundMark x1="18625" y1="65875" x2="18625" y2="65875"/>
                        <a14:foregroundMark x1="76625" y1="65500" x2="76875" y2="65000"/>
                        <a14:foregroundMark x1="80000" y1="65875" x2="80000" y2="65875"/>
                        <a14:foregroundMark x1="50000" y1="79000" x2="50000" y2="79000"/>
                        <a14:foregroundMark x1="60125" y1="77500" x2="60125" y2="77500"/>
                        <a14:foregroundMark x1="55625" y1="88250" x2="55625" y2="88250"/>
                        <a14:foregroundMark x1="58250" y1="90750" x2="58250" y2="90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23" t="7349" r="17233" b="7103"/>
          <a:stretch/>
        </p:blipFill>
        <p:spPr bwMode="auto">
          <a:xfrm>
            <a:off x="5219323" y="2533868"/>
            <a:ext cx="1127621" cy="146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95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Smart</a:t>
            </a:r>
            <a:r>
              <a:rPr lang="pt-PT" dirty="0"/>
              <a:t> </a:t>
            </a:r>
            <a:r>
              <a:rPr lang="pt-PT" dirty="0" err="1"/>
              <a:t>city</a:t>
            </a:r>
            <a:endParaRPr dirty="0"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838" y="1857375"/>
            <a:ext cx="3720837" cy="38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81E9F9E0-C7DE-4B09-814E-178C8A765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3245" y="621157"/>
            <a:ext cx="1850725" cy="5780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PT" dirty="0"/>
              <a:t>Benefícios</a:t>
            </a:r>
          </a:p>
        </p:txBody>
      </p:sp>
      <p:pic>
        <p:nvPicPr>
          <p:cNvPr id="3074" name="Picture 2" descr="Ícone De Estrutura De Tópicos Smart Bulb Wi-Fi Símbolo Linear Da Lâmpada  Inteligente Vetorial Ilustração do Vetor - Ilustração de potência, energia:  161373384">
            <a:extLst>
              <a:ext uri="{FF2B5EF4-FFF2-40B4-BE49-F238E27FC236}">
                <a16:creationId xmlns:a16="http://schemas.microsoft.com/office/drawing/2014/main" id="{63FFE2B9-7934-4A97-9D91-FCC9876A2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rgbClr val="FFFFF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25" b="75000" l="26500" r="74250">
                        <a14:foregroundMark x1="26500" y1="33000" x2="26500" y2="33000"/>
                        <a14:foregroundMark x1="46125" y1="26500" x2="46125" y2="26500"/>
                        <a14:foregroundMark x1="40125" y1="75000" x2="40125" y2="75000"/>
                        <a14:foregroundMark x1="39375" y1="25125" x2="39375" y2="25125"/>
                        <a14:foregroundMark x1="60000" y1="36500" x2="60000" y2="36500"/>
                        <a14:foregroundMark x1="61750" y1="32625" x2="61750" y2="32625"/>
                        <a14:foregroundMark x1="63250" y1="29750" x2="63250" y2="29750"/>
                        <a14:foregroundMark x1="64000" y1="27250" x2="64000" y2="27250"/>
                        <a14:foregroundMark x1="65750" y1="25875" x2="65750" y2="25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77" t="21615" r="19854" b="20732"/>
          <a:stretch/>
        </p:blipFill>
        <p:spPr bwMode="auto">
          <a:xfrm>
            <a:off x="428460" y="3435491"/>
            <a:ext cx="1402687" cy="139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7C3AB31-B53D-44FC-A54F-576BFD66366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FFFFF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000" b="92000" l="10000" r="90000">
                        <a14:foregroundMark x1="67500" y1="57333" x2="66333" y2="71667"/>
                        <a14:foregroundMark x1="60000" y1="92000" x2="80333" y2="91333"/>
                        <a14:foregroundMark x1="71667" y1="87833" x2="70500" y2="81000"/>
                        <a14:foregroundMark x1="42667" y1="49167" x2="42667" y2="49167"/>
                        <a14:foregroundMark x1="52000" y1="20833" x2="52000" y2="20833"/>
                        <a14:foregroundMark x1="49000" y1="29000" x2="49000" y2="29000"/>
                        <a14:foregroundMark x1="41000" y1="12833" x2="41000" y2="12833"/>
                        <a14:foregroundMark x1="37000" y1="9333" x2="37000" y2="9333"/>
                        <a14:foregroundMark x1="21833" y1="52000" x2="21833" y2="52000"/>
                        <a14:foregroundMark x1="13167" y1="45167" x2="13167" y2="45167"/>
                        <a14:foregroundMark x1="43833" y1="7000" x2="43833" y2="7000"/>
                        <a14:foregroundMark x1="76167" y1="35833" x2="76167" y2="35833"/>
                        <a14:foregroundMark x1="88333" y1="38833" x2="88333" y2="38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6996" y="3454838"/>
            <a:ext cx="1444011" cy="14440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71258B-2CC3-4CC5-9F0E-3334ED2A7A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761" b="81134" l="19727" r="84668">
                        <a14:foregroundMark x1="45508" y1="58651" x2="42285" y2="74194"/>
                        <a14:foregroundMark x1="60547" y1="48387" x2="59473" y2="41935"/>
                        <a14:foregroundMark x1="62207" y1="44086" x2="58984" y2="67742"/>
                        <a14:foregroundMark x1="59473" y1="50049" x2="53613" y2="73118"/>
                        <a14:foregroundMark x1="30566" y1="44086" x2="27832" y2="69892"/>
                        <a14:foregroundMark x1="31641" y1="40371" x2="34277" y2="63930"/>
                        <a14:foregroundMark x1="35352" y1="38710" x2="38086" y2="58065"/>
                        <a14:foregroundMark x1="32129" y1="34995" x2="31641" y2="61290"/>
                        <a14:foregroundMark x1="35352" y1="36070" x2="37500" y2="55914"/>
                        <a14:foregroundMark x1="35938" y1="37146" x2="32715" y2="59629"/>
                        <a14:foregroundMark x1="26270" y1="37146" x2="26758" y2="63441"/>
                        <a14:foregroundMark x1="26758" y1="41935" x2="25195" y2="69892"/>
                        <a14:foregroundMark x1="22461" y1="41935" x2="22461" y2="68231"/>
                        <a14:foregroundMark x1="23047" y1="40860" x2="23047" y2="68231"/>
                        <a14:foregroundMark x1="19824" y1="76344" x2="20313" y2="59140"/>
                        <a14:foregroundMark x1="33789" y1="71457" x2="57324" y2="65005"/>
                        <a14:foregroundMark x1="43945" y1="65005" x2="42285" y2="47312"/>
                        <a14:foregroundMark x1="46582" y1="46823" x2="44434" y2="34409"/>
                        <a14:foregroundMark x1="48730" y1="39785" x2="49316" y2="49462"/>
                        <a14:foregroundMark x1="49805" y1="37634" x2="45020" y2="36070"/>
                        <a14:foregroundMark x1="47656" y1="36559" x2="38086" y2="54350"/>
                        <a14:foregroundMark x1="43359" y1="34995" x2="38574" y2="47312"/>
                        <a14:foregroundMark x1="38574" y1="53763" x2="63281" y2="45748"/>
                        <a14:foregroundMark x1="64844" y1="39296" x2="56836" y2="36070"/>
                        <a14:foregroundMark x1="62207" y1="45161" x2="53613" y2="33920"/>
                        <a14:foregroundMark x1="24121" y1="81134" x2="63770" y2="79570"/>
                        <a14:foregroundMark x1="75098" y1="30694" x2="75098" y2="30694"/>
                        <a14:foregroundMark x1="81445" y1="24829" x2="81445" y2="24829"/>
                        <a14:foregroundMark x1="84668" y1="33920" x2="84668" y2="33920"/>
                        <a14:foregroundMark x1="83594" y1="30108" x2="83594" y2="3010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5930" t="7103" r="11005" b="14410"/>
          <a:stretch/>
        </p:blipFill>
        <p:spPr>
          <a:xfrm>
            <a:off x="3567570" y="3208963"/>
            <a:ext cx="1205629" cy="12938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1A03C72-5D29-4290-84F5-F9A0B39FC87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rgbClr val="FFFFF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750" b="94250" l="9000" r="91250">
                        <a14:foregroundMark x1="50125" y1="84500" x2="50125" y2="84500"/>
                        <a14:foregroundMark x1="45000" y1="94250" x2="45000" y2="94250"/>
                        <a14:foregroundMark x1="91250" y1="66625" x2="91250" y2="66625"/>
                        <a14:foregroundMark x1="9000" y1="66625" x2="9000" y2="66625"/>
                        <a14:foregroundMark x1="50875" y1="37500" x2="50875" y2="37500"/>
                        <a14:foregroundMark x1="50125" y1="29250" x2="50125" y2="29250"/>
                        <a14:foregroundMark x1="52375" y1="36750" x2="52375" y2="36750"/>
                        <a14:foregroundMark x1="53125" y1="35250" x2="53125" y2="35250"/>
                        <a14:foregroundMark x1="55375" y1="21000" x2="55375" y2="21000"/>
                        <a14:foregroundMark x1="56125" y1="6750" x2="56125" y2="6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0539" y="3230907"/>
            <a:ext cx="1604461" cy="160446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A72C2F6-3B5C-4422-9D73-4ADFC4396D2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750" b="96000" l="9783" r="92065">
                        <a14:foregroundMark x1="43261" y1="21875" x2="29348" y2="50000"/>
                        <a14:foregroundMark x1="47609" y1="26375" x2="29348" y2="53250"/>
                        <a14:foregroundMark x1="51522" y1="30875" x2="30435" y2="57625"/>
                        <a14:foregroundMark x1="53152" y1="30875" x2="32174" y2="50000"/>
                        <a14:foregroundMark x1="42065" y1="15500" x2="19891" y2="43000"/>
                        <a14:foregroundMark x1="27717" y1="12375" x2="13261" y2="43625"/>
                        <a14:foregroundMark x1="37717" y1="11125" x2="55435" y2="7250"/>
                        <a14:foregroundMark x1="29348" y1="14250" x2="48804" y2="7250"/>
                        <a14:foregroundMark x1="34891" y1="11125" x2="74674" y2="25750"/>
                        <a14:foregroundMark x1="74674" y1="25750" x2="77065" y2="30250"/>
                        <a14:foregroundMark x1="79783" y1="25125" x2="44022" y2="47000"/>
                        <a14:foregroundMark x1="44022" y1="47000" x2="63043" y2="77750"/>
                        <a14:foregroundMark x1="63043" y1="77750" x2="24565" y2="69125"/>
                        <a14:foregroundMark x1="24565" y1="69125" x2="30978" y2="59625"/>
                        <a14:foregroundMark x1="24348" y1="73625" x2="24348" y2="40375"/>
                        <a14:foregroundMark x1="20435" y1="76750" x2="23804" y2="36625"/>
                        <a14:foregroundMark x1="12717" y1="73000" x2="10435" y2="42375"/>
                        <a14:foregroundMark x1="11087" y1="56375" x2="20435" y2="26375"/>
                        <a14:foregroundMark x1="16630" y1="34750" x2="9891" y2="57625"/>
                        <a14:foregroundMark x1="14891" y1="67250" x2="46413" y2="91250"/>
                        <a14:foregroundMark x1="46413" y1="91250" x2="57065" y2="92125"/>
                        <a14:foregroundMark x1="24891" y1="83125" x2="39348" y2="90875"/>
                        <a14:foregroundMark x1="14891" y1="75500" x2="33804" y2="88250"/>
                        <a14:foregroundMark x1="18261" y1="74875" x2="38261" y2="91500"/>
                        <a14:foregroundMark x1="27717" y1="86375" x2="56304" y2="96000"/>
                        <a14:foregroundMark x1="56304" y1="96000" x2="59348" y2="96000"/>
                        <a14:foregroundMark x1="58804" y1="95250" x2="90217" y2="67625"/>
                        <a14:foregroundMark x1="69239" y1="49375" x2="32174" y2="67875"/>
                        <a14:foregroundMark x1="62065" y1="46875" x2="28804" y2="67250"/>
                        <a14:foregroundMark x1="65978" y1="40375" x2="37065" y2="53875"/>
                        <a14:foregroundMark x1="64348" y1="42375" x2="29348" y2="62750"/>
                        <a14:foregroundMark x1="54348" y1="51875" x2="37717" y2="77500"/>
                        <a14:foregroundMark x1="53152" y1="67250" x2="53152" y2="91500"/>
                        <a14:foregroundMark x1="69239" y1="69125" x2="56522" y2="92750"/>
                        <a14:foregroundMark x1="35435" y1="88250" x2="68696" y2="76125"/>
                        <a14:foregroundMark x1="43804" y1="85125" x2="70978" y2="71750"/>
                        <a14:foregroundMark x1="79239" y1="60875" x2="65978" y2="82500"/>
                        <a14:foregroundMark x1="65435" y1="81875" x2="78152" y2="46875"/>
                        <a14:foregroundMark x1="79239" y1="53875" x2="69239" y2="83125"/>
                        <a14:foregroundMark x1="73152" y1="71750" x2="78696" y2="41750"/>
                        <a14:foregroundMark x1="79239" y1="37250" x2="82065" y2="59625"/>
                        <a14:foregroundMark x1="82065" y1="49375" x2="77609" y2="71000"/>
                        <a14:foregroundMark x1="72065" y1="24500" x2="47065" y2="14250"/>
                        <a14:foregroundMark x1="54348" y1="14250" x2="69239" y2="18125"/>
                        <a14:foregroundMark x1="34891" y1="20625" x2="23804" y2="33375"/>
                        <a14:foregroundMark x1="40978" y1="14875" x2="21630" y2="32125"/>
                        <a14:foregroundMark x1="29891" y1="21875" x2="15435" y2="51250"/>
                        <a14:foregroundMark x1="40978" y1="2750" x2="49891" y2="2750"/>
                        <a14:foregroundMark x1="92065" y1="51625" x2="92065" y2="51625"/>
                        <a14:backgroundMark x1="91522" y1="66250" x2="91522" y2="66250"/>
                        <a14:backgroundMark x1="91522" y1="66250" x2="91522" y2="66250"/>
                        <a14:backgroundMark x1="93370" y1="66250" x2="92065" y2="71750"/>
                        <a14:backgroundMark x1="92065" y1="65500" x2="92065" y2="72500"/>
                      </a14:backgroundRemoval>
                    </a14:imgEffect>
                  </a14:imgLayer>
                </a14:imgProps>
              </a:ext>
            </a:extLst>
          </a:blip>
          <a:srcRect l="5496" r="4621"/>
          <a:stretch/>
        </p:blipFill>
        <p:spPr>
          <a:xfrm>
            <a:off x="2144689" y="1312830"/>
            <a:ext cx="1337400" cy="12938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FA4B488-51C7-468D-BC2E-842C61AA26DF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rgbClr val="FFFFF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167" b="98611" l="4167" r="96667">
                        <a14:foregroundMark x1="21944" y1="43611" x2="21944" y2="43611"/>
                        <a14:foregroundMark x1="5833" y1="49444" x2="5833" y2="49444"/>
                        <a14:foregroundMark x1="8056" y1="51389" x2="5833" y2="61389"/>
                        <a14:foregroundMark x1="31389" y1="44722" x2="51944" y2="41111"/>
                        <a14:foregroundMark x1="4444" y1="38889" x2="4444" y2="38889"/>
                        <a14:foregroundMark x1="76389" y1="28611" x2="86389" y2="26111"/>
                        <a14:foregroundMark x1="92500" y1="23889" x2="92500" y2="29167"/>
                        <a14:foregroundMark x1="76944" y1="4722" x2="62500" y2="5278"/>
                        <a14:foregroundMark x1="57222" y1="4722" x2="50556" y2="5833"/>
                        <a14:foregroundMark x1="84167" y1="10000" x2="87222" y2="15000"/>
                        <a14:foregroundMark x1="96111" y1="23889" x2="93056" y2="21944"/>
                        <a14:foregroundMark x1="71667" y1="74722" x2="59444" y2="75278"/>
                        <a14:foregroundMark x1="40556" y1="98056" x2="40556" y2="98056"/>
                        <a14:foregroundMark x1="96667" y1="68611" x2="96667" y2="68611"/>
                        <a14:foregroundMark x1="88889" y1="98611" x2="88889" y2="98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061" y="1565521"/>
            <a:ext cx="1405218" cy="140521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58E1CCE-AC64-4535-9A24-3A915933081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79044" y="199034"/>
            <a:ext cx="1615580" cy="1450974"/>
          </a:xfrm>
          <a:prstGeom prst="rect">
            <a:avLst/>
          </a:prstGeom>
        </p:spPr>
      </p:pic>
      <p:pic>
        <p:nvPicPr>
          <p:cNvPr id="3082" name="Picture 10" descr="ícone De segurança, simbolo Livre - Icon-Icons.com">
            <a:extLst>
              <a:ext uri="{FF2B5EF4-FFF2-40B4-BE49-F238E27FC236}">
                <a16:creationId xmlns:a16="http://schemas.microsoft.com/office/drawing/2014/main" id="{657383C4-8A99-4A8D-ADC3-35F817AD4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srgbClr val="FFFFF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000" b="96889" l="2667" r="98222">
                        <a14:foregroundMark x1="53051" y1="69314" x2="53333" y2="70222"/>
                        <a14:foregroundMark x1="44996" y1="43357" x2="52731" y2="68282"/>
                        <a14:foregroundMark x1="41333" y1="31556" x2="42622" y2="35710"/>
                        <a14:foregroundMark x1="36000" y1="35556" x2="46091" y2="68710"/>
                        <a14:foregroundMark x1="29333" y1="47556" x2="38956" y2="70723"/>
                        <a14:foregroundMark x1="65333" y1="52889" x2="62289" y2="71152"/>
                        <a14:foregroundMark x1="60444" y1="54222" x2="59556" y2="27111"/>
                        <a14:foregroundMark x1="33347" y1="28012" x2="32889" y2="28000"/>
                        <a14:foregroundMark x1="50667" y1="28444" x2="44057" y2="28279"/>
                        <a14:foregroundMark x1="66222" y1="58222" x2="67934" y2="68065"/>
                        <a14:foregroundMark x1="90222" y1="37333" x2="93778" y2="60000"/>
                        <a14:foregroundMark x1="95556" y1="52444" x2="92000" y2="32889"/>
                        <a14:foregroundMark x1="90222" y1="30222" x2="81333" y2="20000"/>
                        <a14:foregroundMark x1="78222" y1="16444" x2="65333" y2="9333"/>
                        <a14:foregroundMark x1="60889" y1="8000" x2="45778" y2="7556"/>
                        <a14:foregroundMark x1="43111" y1="7556" x2="30667" y2="12000"/>
                        <a14:foregroundMark x1="26667" y1="12889" x2="16889" y2="21333"/>
                        <a14:foregroundMark x1="16000" y1="23111" x2="9333" y2="36444"/>
                        <a14:foregroundMark x1="8889" y1="39111" x2="9778" y2="74222"/>
                        <a14:foregroundMark x1="36351" y1="86963" x2="42222" y2="89778"/>
                        <a14:foregroundMark x1="9778" y1="74222" x2="33163" y2="85434"/>
                        <a14:foregroundMark x1="80663" y1="74806" x2="84444" y2="73333"/>
                        <a14:foregroundMark x1="42222" y1="89778" x2="46205" y2="88228"/>
                        <a14:foregroundMark x1="84444" y1="73333" x2="90667" y2="64000"/>
                        <a14:foregroundMark x1="92000" y1="63111" x2="85333" y2="80444"/>
                        <a14:foregroundMark x1="73333" y1="84889" x2="73333" y2="84889"/>
                        <a14:foregroundMark x1="65778" y1="90667" x2="65778" y2="90667"/>
                        <a14:foregroundMark x1="59111" y1="92444" x2="59111" y2="92444"/>
                        <a14:foregroundMark x1="56000" y1="92889" x2="56000" y2="92889"/>
                        <a14:foregroundMark x1="52444" y1="92889" x2="52444" y2="92889"/>
                        <a14:foregroundMark x1="62497" y1="89111" x2="81778" y2="84000"/>
                        <a14:foregroundMark x1="57597" y1="90410" x2="61686" y2="89326"/>
                        <a14:foregroundMark x1="50560" y1="92275" x2="51686" y2="91976"/>
                        <a14:foregroundMark x1="44889" y1="93778" x2="49039" y2="92678"/>
                        <a14:foregroundMark x1="81778" y1="84000" x2="81778" y2="84000"/>
                        <a14:foregroundMark x1="54837" y1="91919" x2="59556" y2="92889"/>
                        <a14:foregroundMark x1="49655" y1="90853" x2="50870" y2="91103"/>
                        <a14:foregroundMark x1="16323" y1="84000" x2="47609" y2="90433"/>
                        <a14:foregroundMark x1="14164" y1="83556" x2="16323" y2="84000"/>
                        <a14:foregroundMark x1="12000" y1="83111" x2="14164" y2="83556"/>
                        <a14:foregroundMark x1="26667" y1="87556" x2="59111" y2="96889"/>
                        <a14:foregroundMark x1="9333" y1="68000" x2="8000" y2="35556"/>
                        <a14:foregroundMark x1="8000" y1="35556" x2="11111" y2="29333"/>
                        <a14:foregroundMark x1="5778" y1="57333" x2="3111" y2="40444"/>
                        <a14:foregroundMark x1="38222" y1="5333" x2="58667" y2="6222"/>
                        <a14:foregroundMark x1="60889" y1="4000" x2="47111" y2="5333"/>
                        <a14:foregroundMark x1="98222" y1="45778" x2="96444" y2="53778"/>
                        <a14:backgroundMark x1="4889" y1="93778" x2="4889" y2="93778"/>
                        <a14:backgroundMark x1="11111" y1="83556" x2="11111" y2="83556"/>
                        <a14:backgroundMark x1="12000" y1="83556" x2="12000" y2="83556"/>
                        <a14:backgroundMark x1="12000" y1="83111" x2="12000" y2="83111"/>
                        <a14:backgroundMark x1="13333" y1="84000" x2="13333" y2="84000"/>
                        <a14:backgroundMark x1="23111" y1="69333" x2="23111" y2="69333"/>
                        <a14:backgroundMark x1="45333" y1="81778" x2="45333" y2="81778"/>
                        <a14:backgroundMark x1="49778" y1="80444" x2="56000" y2="81333"/>
                        <a14:backgroundMark x1="36444" y1="80444" x2="54222" y2="81333"/>
                        <a14:backgroundMark x1="48889" y1="80444" x2="66222" y2="80000"/>
                        <a14:backgroundMark x1="64444" y1="83111" x2="71556" y2="77333"/>
                        <a14:backgroundMark x1="72444" y1="78667" x2="76000" y2="75111"/>
                        <a14:backgroundMark x1="76000" y1="76889" x2="74222" y2="76889"/>
                        <a14:backgroundMark x1="76889" y1="74667" x2="75111" y2="76889"/>
                        <a14:backgroundMark x1="78222" y1="72889" x2="71556" y2="79556"/>
                        <a14:backgroundMark x1="76000" y1="72000" x2="47556" y2="87556"/>
                        <a14:backgroundMark x1="47556" y1="87556" x2="45778" y2="87556"/>
                        <a14:backgroundMark x1="36000" y1="75556" x2="49778" y2="74667"/>
                        <a14:backgroundMark x1="32444" y1="31111" x2="36889" y2="24889"/>
                        <a14:backgroundMark x1="38667" y1="23556" x2="33333" y2="28000"/>
                        <a14:backgroundMark x1="47111" y1="39111" x2="47111" y2="39111"/>
                        <a14:backgroundMark x1="50222" y1="39111" x2="48444" y2="37333"/>
                        <a14:backgroundMark x1="49778" y1="40000" x2="45333" y2="42667"/>
                        <a14:backgroundMark x1="47111" y1="40889" x2="45333" y2="43556"/>
                        <a14:backgroundMark x1="47111" y1="40889" x2="46667" y2="4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735" y="397360"/>
            <a:ext cx="1185518" cy="118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esign de conceito de green city | Vetor Premium">
            <a:extLst>
              <a:ext uri="{FF2B5EF4-FFF2-40B4-BE49-F238E27FC236}">
                <a16:creationId xmlns:a16="http://schemas.microsoft.com/office/drawing/2014/main" id="{5879E74C-BC15-4633-8542-E47D0FAA4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9231" b="78994" l="21302" r="77515">
                        <a14:foregroundMark x1="32249" y1="56213" x2="32249" y2="56213"/>
                        <a14:foregroundMark x1="62722" y1="47633" x2="62722" y2="47633"/>
                        <a14:foregroundMark x1="65089" y1="34615" x2="65089" y2="34615"/>
                        <a14:foregroundMark x1="69231" y1="75148" x2="69231" y2="75148"/>
                        <a14:foregroundMark x1="41716" y1="72781" x2="41716" y2="72781"/>
                        <a14:foregroundMark x1="64497" y1="77515" x2="64497" y2="77515"/>
                        <a14:foregroundMark x1="59763" y1="68639" x2="59763" y2="68639"/>
                        <a14:foregroundMark x1="65680" y1="68047" x2="65680" y2="68047"/>
                        <a14:foregroundMark x1="21302" y1="73964" x2="21302" y2="73964"/>
                        <a14:foregroundMark x1="55917" y1="78994" x2="55917" y2="78994"/>
                        <a14:backgroundMark x1="41716" y1="61538" x2="41716" y2="61538"/>
                        <a14:backgroundMark x1="55917" y1="58580" x2="55917" y2="585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51" t="11964" r="15867" b="15166"/>
          <a:stretch/>
        </p:blipFill>
        <p:spPr bwMode="auto">
          <a:xfrm>
            <a:off x="3860560" y="1636316"/>
            <a:ext cx="1293847" cy="14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65BB3A4-9505-4EB1-A81A-AACE1E1884BC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rgbClr val="FFFFFF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576431" y="1714591"/>
            <a:ext cx="1612241" cy="181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9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ctrTitle"/>
          </p:nvPr>
        </p:nvSpPr>
        <p:spPr>
          <a:xfrm>
            <a:off x="80685" y="404868"/>
            <a:ext cx="2175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Smart</a:t>
            </a:r>
            <a:r>
              <a:rPr lang="pt-PT" dirty="0"/>
              <a:t> </a:t>
            </a:r>
            <a:r>
              <a:rPr lang="pt-PT" dirty="0" err="1"/>
              <a:t>infrastructures</a:t>
            </a:r>
            <a:endParaRPr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81E9F9E0-C7DE-4B09-814E-178C8A765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365" y="1351068"/>
            <a:ext cx="2706268" cy="7025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PT" sz="1200" b="1" dirty="0" err="1"/>
              <a:t>Semi-inteligente</a:t>
            </a:r>
            <a:r>
              <a:rPr lang="pt-PT" sz="1200" b="1" dirty="0"/>
              <a:t> </a:t>
            </a:r>
            <a:r>
              <a:rPr lang="pt-PT" sz="1200" b="1" dirty="0" err="1"/>
              <a:t>infrastructure</a:t>
            </a:r>
            <a:r>
              <a:rPr lang="pt-PT" sz="1200" b="1" dirty="0"/>
              <a:t>:</a:t>
            </a:r>
          </a:p>
          <a:p>
            <a:pPr marL="882650" lvl="1" indent="-285750">
              <a:buFont typeface="Arial" panose="020B0604020202020204" pitchFamily="34" charset="0"/>
              <a:buChar char="•"/>
            </a:pPr>
            <a:r>
              <a:rPr lang="pt-PT" sz="1050" dirty="0"/>
              <a:t>Coleta e regista dados</a:t>
            </a:r>
          </a:p>
          <a:p>
            <a:pPr marL="882650" lvl="1" indent="-285750">
              <a:buFont typeface="Arial" panose="020B0604020202020204" pitchFamily="34" charset="0"/>
              <a:buChar char="•"/>
            </a:pPr>
            <a:r>
              <a:rPr lang="pt-PT" sz="1050" dirty="0"/>
              <a:t>Não toma decisões</a:t>
            </a:r>
          </a:p>
        </p:txBody>
      </p:sp>
      <p:pic>
        <p:nvPicPr>
          <p:cNvPr id="5124" name="Picture 4" descr="Smart City Wallpapers - Top Free Smart City Backgrounds - WallpaperAccess">
            <a:extLst>
              <a:ext uri="{FF2B5EF4-FFF2-40B4-BE49-F238E27FC236}">
                <a16:creationId xmlns:a16="http://schemas.microsoft.com/office/drawing/2014/main" id="{E75B6A2C-F05A-4836-A935-B5697523F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494" y="2777939"/>
            <a:ext cx="41148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tráfego | O Lado Escuro do Sol">
            <a:extLst>
              <a:ext uri="{FF2B5EF4-FFF2-40B4-BE49-F238E27FC236}">
                <a16:creationId xmlns:a16="http://schemas.microsoft.com/office/drawing/2014/main" id="{FE7EE9DB-018C-48DB-9583-015ABF9D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438" y="164731"/>
            <a:ext cx="2373123" cy="175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ubtítulo 2">
            <a:extLst>
              <a:ext uri="{FF2B5EF4-FFF2-40B4-BE49-F238E27FC236}">
                <a16:creationId xmlns:a16="http://schemas.microsoft.com/office/drawing/2014/main" id="{BA3CAA37-2667-4A7F-B71B-5ADB04B67300}"/>
              </a:ext>
            </a:extLst>
          </p:cNvPr>
          <p:cNvSpPr txBox="1">
            <a:spLocks/>
          </p:cNvSpPr>
          <p:nvPr/>
        </p:nvSpPr>
        <p:spPr>
          <a:xfrm>
            <a:off x="161365" y="1946016"/>
            <a:ext cx="2706268" cy="70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pt-PT" sz="1200" b="1" dirty="0"/>
              <a:t>Inteligente </a:t>
            </a:r>
            <a:r>
              <a:rPr lang="pt-PT" sz="1200" b="1" dirty="0" err="1"/>
              <a:t>infrastructure</a:t>
            </a:r>
            <a:r>
              <a:rPr lang="pt-PT" sz="1200" b="1" dirty="0"/>
              <a:t>:</a:t>
            </a:r>
          </a:p>
          <a:p>
            <a:pPr marL="882650" lvl="1" indent="-285750">
              <a:buFont typeface="Arial" panose="020B0604020202020204" pitchFamily="34" charset="0"/>
              <a:buChar char="•"/>
            </a:pPr>
            <a:r>
              <a:rPr lang="pt-PT" sz="1050" dirty="0"/>
              <a:t>Coleta e regista dados</a:t>
            </a:r>
          </a:p>
          <a:p>
            <a:pPr marL="882650" lvl="1" indent="-285750">
              <a:buFont typeface="Arial" panose="020B0604020202020204" pitchFamily="34" charset="0"/>
              <a:buChar char="•"/>
            </a:pPr>
            <a:r>
              <a:rPr lang="pt-PT" sz="1050" dirty="0"/>
              <a:t>Processa informações</a:t>
            </a:r>
          </a:p>
          <a:p>
            <a:pPr marL="882650" lvl="1" indent="-285750">
              <a:buFont typeface="Arial" panose="020B0604020202020204" pitchFamily="34" charset="0"/>
              <a:buChar char="•"/>
            </a:pPr>
            <a:r>
              <a:rPr lang="pt-PT" sz="1050" dirty="0"/>
              <a:t>Ajuda a tomar decisões</a:t>
            </a:r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28A614E9-7364-4BB1-A568-117968459623}"/>
              </a:ext>
            </a:extLst>
          </p:cNvPr>
          <p:cNvSpPr txBox="1">
            <a:spLocks/>
          </p:cNvSpPr>
          <p:nvPr/>
        </p:nvSpPr>
        <p:spPr>
          <a:xfrm>
            <a:off x="161365" y="2648519"/>
            <a:ext cx="4025154" cy="70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pt-PT" sz="1200" b="1" dirty="0" err="1"/>
              <a:t>Smart</a:t>
            </a:r>
            <a:r>
              <a:rPr lang="pt-PT" sz="1200" b="1" dirty="0"/>
              <a:t> </a:t>
            </a:r>
            <a:r>
              <a:rPr lang="pt-PT" sz="1200" b="1" dirty="0" err="1"/>
              <a:t>infrastructure</a:t>
            </a:r>
            <a:r>
              <a:rPr lang="pt-PT" sz="1200" b="1" dirty="0"/>
              <a:t>:</a:t>
            </a:r>
          </a:p>
          <a:p>
            <a:pPr marL="882650" lvl="1" indent="-285750">
              <a:buFont typeface="Arial" panose="020B0604020202020204" pitchFamily="34" charset="0"/>
              <a:buChar char="•"/>
            </a:pPr>
            <a:r>
              <a:rPr lang="pt-PT" sz="1050" dirty="0"/>
              <a:t>Coleta e regista dados</a:t>
            </a:r>
          </a:p>
          <a:p>
            <a:pPr marL="882650" lvl="1" indent="-285750">
              <a:buFont typeface="Arial" panose="020B0604020202020204" pitchFamily="34" charset="0"/>
              <a:buChar char="•"/>
            </a:pPr>
            <a:r>
              <a:rPr lang="pt-PT" sz="1050" dirty="0"/>
              <a:t>Processa informações</a:t>
            </a:r>
          </a:p>
          <a:p>
            <a:pPr marL="882650" lvl="1" indent="-285750">
              <a:buFont typeface="Arial" panose="020B0604020202020204" pitchFamily="34" charset="0"/>
              <a:buChar char="•"/>
            </a:pPr>
            <a:r>
              <a:rPr lang="pt-PT" sz="1050" dirty="0"/>
              <a:t>Toma decisões</a:t>
            </a:r>
          </a:p>
          <a:p>
            <a:pPr marL="882650" lvl="1" indent="-285750">
              <a:buFont typeface="Arial" panose="020B0604020202020204" pitchFamily="34" charset="0"/>
              <a:buChar char="•"/>
            </a:pPr>
            <a:r>
              <a:rPr lang="pt-PT" sz="1050" dirty="0"/>
              <a:t>Implementa certas medidas de maneira </a:t>
            </a:r>
            <a:r>
              <a:rPr lang="pt-PT" sz="1050" dirty="0" err="1"/>
              <a:t>autonoma</a:t>
            </a:r>
            <a:endParaRPr lang="pt-PT" sz="1050" dirty="0"/>
          </a:p>
          <a:p>
            <a:pPr marL="882650" lvl="1" indent="-285750">
              <a:buFont typeface="Arial" panose="020B0604020202020204" pitchFamily="34" charset="0"/>
              <a:buChar char="•"/>
            </a:pPr>
            <a:r>
              <a:rPr lang="pt-PT" sz="1050" dirty="0"/>
              <a:t>Adapta-se a mudança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D46F5606-F64E-49BF-AC5D-B6803DEC9FFD}"/>
              </a:ext>
            </a:extLst>
          </p:cNvPr>
          <p:cNvSpPr txBox="1">
            <a:spLocks/>
          </p:cNvSpPr>
          <p:nvPr/>
        </p:nvSpPr>
        <p:spPr>
          <a:xfrm>
            <a:off x="161365" y="3672924"/>
            <a:ext cx="2706268" cy="477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pt-PT" sz="1200" b="1" dirty="0" err="1"/>
              <a:t>Smart</a:t>
            </a:r>
            <a:r>
              <a:rPr lang="pt-PT" sz="1200" b="1" dirty="0"/>
              <a:t> networks:</a:t>
            </a:r>
          </a:p>
          <a:p>
            <a:pPr marL="882650" lvl="1" indent="-285750">
              <a:buFont typeface="Arial" panose="020B0604020202020204" pitchFamily="34" charset="0"/>
              <a:buChar char="•"/>
            </a:pPr>
            <a:r>
              <a:rPr lang="pt-PT" sz="1050" dirty="0"/>
              <a:t>Rede inteligente</a:t>
            </a:r>
          </a:p>
        </p:txBody>
      </p:sp>
      <p:sp>
        <p:nvSpPr>
          <p:cNvPr id="27" name="Subtítulo 2">
            <a:extLst>
              <a:ext uri="{FF2B5EF4-FFF2-40B4-BE49-F238E27FC236}">
                <a16:creationId xmlns:a16="http://schemas.microsoft.com/office/drawing/2014/main" id="{82AEAB5A-5A5F-4617-BB45-E0262C34C070}"/>
              </a:ext>
            </a:extLst>
          </p:cNvPr>
          <p:cNvSpPr txBox="1">
            <a:spLocks/>
          </p:cNvSpPr>
          <p:nvPr/>
        </p:nvSpPr>
        <p:spPr>
          <a:xfrm>
            <a:off x="161365" y="4076338"/>
            <a:ext cx="2706268" cy="70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pt-PT" sz="1200" b="1" dirty="0" err="1"/>
              <a:t>Smart</a:t>
            </a:r>
            <a:r>
              <a:rPr lang="pt-PT" sz="1200" b="1" dirty="0"/>
              <a:t> </a:t>
            </a:r>
            <a:r>
              <a:rPr lang="pt-PT" sz="1200" b="1" dirty="0" err="1"/>
              <a:t>buildings</a:t>
            </a:r>
            <a:r>
              <a:rPr lang="pt-PT" sz="1200" b="1" dirty="0"/>
              <a:t>:</a:t>
            </a:r>
          </a:p>
          <a:p>
            <a:pPr marL="882650" lvl="1" indent="-285750">
              <a:buFont typeface="Arial" panose="020B0604020202020204" pitchFamily="34" charset="0"/>
              <a:buChar char="•"/>
            </a:pPr>
            <a:r>
              <a:rPr lang="pt-PT" sz="1050" dirty="0"/>
              <a:t>Edifícios inteligentes</a:t>
            </a:r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5B890132-FE5F-49A8-9C8F-AC151ADE20A2}"/>
              </a:ext>
            </a:extLst>
          </p:cNvPr>
          <p:cNvSpPr txBox="1">
            <a:spLocks/>
          </p:cNvSpPr>
          <p:nvPr/>
        </p:nvSpPr>
        <p:spPr>
          <a:xfrm>
            <a:off x="161364" y="4481375"/>
            <a:ext cx="3854823" cy="70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pt-PT" sz="1200" b="1" dirty="0" err="1"/>
              <a:t>Smart</a:t>
            </a:r>
            <a:r>
              <a:rPr lang="pt-PT" sz="1200" b="1" dirty="0"/>
              <a:t> </a:t>
            </a:r>
            <a:r>
              <a:rPr lang="pt-PT" sz="1200" b="1" dirty="0" err="1"/>
              <a:t>public</a:t>
            </a:r>
            <a:r>
              <a:rPr lang="pt-PT" sz="1200" b="1" dirty="0"/>
              <a:t> </a:t>
            </a:r>
            <a:r>
              <a:rPr lang="pt-PT" sz="1200" b="1" dirty="0" err="1"/>
              <a:t>infrastructures</a:t>
            </a:r>
            <a:r>
              <a:rPr lang="pt-PT" sz="1200" b="1" dirty="0"/>
              <a:t>:</a:t>
            </a:r>
          </a:p>
          <a:p>
            <a:pPr marL="882650" lvl="1" indent="-285750">
              <a:buFont typeface="Arial" panose="020B0604020202020204" pitchFamily="34" charset="0"/>
              <a:buChar char="•"/>
            </a:pPr>
            <a:r>
              <a:rPr lang="pt-PT" sz="1050" dirty="0"/>
              <a:t>Inclui dispositivos que transmitem informações</a:t>
            </a:r>
          </a:p>
        </p:txBody>
      </p:sp>
      <p:pic>
        <p:nvPicPr>
          <p:cNvPr id="5140" name="Picture 20" descr="Google Maps - Navigation &amp;amp;amp; Transit :: iPAHub">
            <a:extLst>
              <a:ext uri="{FF2B5EF4-FFF2-40B4-BE49-F238E27FC236}">
                <a16:creationId xmlns:a16="http://schemas.microsoft.com/office/drawing/2014/main" id="{9A18D969-66BE-4B76-B54B-37FF8CCCC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2" t="37391" r="36668" b="5359"/>
          <a:stretch/>
        </p:blipFill>
        <p:spPr bwMode="auto">
          <a:xfrm>
            <a:off x="4605617" y="0"/>
            <a:ext cx="1205753" cy="205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>
            <a:extLst>
              <a:ext uri="{FF2B5EF4-FFF2-40B4-BE49-F238E27FC236}">
                <a16:creationId xmlns:a16="http://schemas.microsoft.com/office/drawing/2014/main" id="{BFF1CDEA-47C7-4C14-B112-CB2E72C89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060" y="373267"/>
            <a:ext cx="2410391" cy="126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>
            <a:extLst>
              <a:ext uri="{FF2B5EF4-FFF2-40B4-BE49-F238E27FC236}">
                <a16:creationId xmlns:a16="http://schemas.microsoft.com/office/drawing/2014/main" id="{B9C1AB3F-BE2B-48D8-8772-2D4697DA5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04" y="438298"/>
            <a:ext cx="1782831" cy="101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>
            <a:extLst>
              <a:ext uri="{FF2B5EF4-FFF2-40B4-BE49-F238E27FC236}">
                <a16:creationId xmlns:a16="http://schemas.microsoft.com/office/drawing/2014/main" id="{505C5ACE-6FE2-4743-B3A7-F493BC8D3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425" y="392303"/>
            <a:ext cx="2149419" cy="110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How 5G will Transform Smart Cities: Infrastructure, Public Events, Traffic  - Technology Blog">
            <a:extLst>
              <a:ext uri="{FF2B5EF4-FFF2-40B4-BE49-F238E27FC236}">
                <a16:creationId xmlns:a16="http://schemas.microsoft.com/office/drawing/2014/main" id="{5DD2198C-6E4F-472E-AF34-D783E28B7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52" y="468858"/>
            <a:ext cx="1792513" cy="100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558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ctrTitle"/>
          </p:nvPr>
        </p:nvSpPr>
        <p:spPr>
          <a:xfrm>
            <a:off x="80685" y="404868"/>
            <a:ext cx="2175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Smart</a:t>
            </a:r>
            <a:r>
              <a:rPr lang="pt-PT" dirty="0"/>
              <a:t> </a:t>
            </a:r>
            <a:r>
              <a:rPr lang="pt-PT" dirty="0" err="1"/>
              <a:t>infrastructures</a:t>
            </a:r>
            <a:endParaRPr dirty="0"/>
          </a:p>
        </p:txBody>
      </p:sp>
      <p:pic>
        <p:nvPicPr>
          <p:cNvPr id="5124" name="Picture 4" descr="Smart City Wallpapers - Top Free Smart City Backgrounds - WallpaperAccess">
            <a:extLst>
              <a:ext uri="{FF2B5EF4-FFF2-40B4-BE49-F238E27FC236}">
                <a16:creationId xmlns:a16="http://schemas.microsoft.com/office/drawing/2014/main" id="{E75B6A2C-F05A-4836-A935-B5697523F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494" y="2777939"/>
            <a:ext cx="41148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ubtítulo 2">
            <a:extLst>
              <a:ext uri="{FF2B5EF4-FFF2-40B4-BE49-F238E27FC236}">
                <a16:creationId xmlns:a16="http://schemas.microsoft.com/office/drawing/2014/main" id="{D46F5606-F64E-49BF-AC5D-B6803DEC9FFD}"/>
              </a:ext>
            </a:extLst>
          </p:cNvPr>
          <p:cNvSpPr txBox="1">
            <a:spLocks/>
          </p:cNvSpPr>
          <p:nvPr/>
        </p:nvSpPr>
        <p:spPr>
          <a:xfrm>
            <a:off x="2017062" y="670476"/>
            <a:ext cx="1595715" cy="30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pt-PT" dirty="0"/>
              <a:t>Benefícios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5DDCF351-EAD5-4C24-9348-597E0E7EE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511" y="1492064"/>
            <a:ext cx="4303059" cy="2571749"/>
          </a:xfrm>
        </p:spPr>
        <p:txBody>
          <a:bodyPr/>
          <a:lstStyle/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Autocontrolo</a:t>
            </a:r>
          </a:p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Precisão na tomada de decisão</a:t>
            </a:r>
          </a:p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Aumento na velocidade da tomada de decisão</a:t>
            </a:r>
          </a:p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Custos mais eficientes</a:t>
            </a:r>
          </a:p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Confiabilidade</a:t>
            </a:r>
          </a:p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Segurança e resiliência</a:t>
            </a:r>
          </a:p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Melhorar a experiência do usuário</a:t>
            </a:r>
          </a:p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Sustentabilidade</a:t>
            </a:r>
          </a:p>
        </p:txBody>
      </p:sp>
      <p:pic>
        <p:nvPicPr>
          <p:cNvPr id="6148" name="Picture 4" descr="Símbolo da precisão ilustração do vetor. Ilustração de engenharia - 34068420">
            <a:extLst>
              <a:ext uri="{FF2B5EF4-FFF2-40B4-BE49-F238E27FC236}">
                <a16:creationId xmlns:a16="http://schemas.microsoft.com/office/drawing/2014/main" id="{0E36F5A8-D371-40CB-AAA2-FB713362A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rgbClr val="FFFFF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170" b="78132" l="12750" r="47375">
                        <a14:foregroundMark x1="20625" y1="61359" x2="20625" y2="61359"/>
                        <a14:foregroundMark x1="13125" y1="53079" x2="13125" y2="53079"/>
                        <a14:foregroundMark x1="12750" y1="53715" x2="12750" y2="53715"/>
                        <a14:foregroundMark x1="27000" y1="53715" x2="27000" y2="53715"/>
                        <a14:foregroundMark x1="27375" y1="78132" x2="27375" y2="78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63" t="20650" r="48198" b="15753"/>
          <a:stretch/>
        </p:blipFill>
        <p:spPr bwMode="auto">
          <a:xfrm>
            <a:off x="4428570" y="326384"/>
            <a:ext cx="1027687" cy="88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omada De Decisão, ícones Do Computador, Símbolo png transparente grátis">
            <a:extLst>
              <a:ext uri="{FF2B5EF4-FFF2-40B4-BE49-F238E27FC236}">
                <a16:creationId xmlns:a16="http://schemas.microsoft.com/office/drawing/2014/main" id="{8BA1BE68-1E87-4F36-BD49-34DB91273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rgbClr val="FFFFF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25" b="95625" l="28333" r="71778">
                        <a14:foregroundMark x1="52333" y1="11458" x2="52333" y2="11458"/>
                        <a14:foregroundMark x1="49889" y1="29583" x2="49889" y2="29583"/>
                        <a14:foregroundMark x1="50667" y1="5208" x2="50667" y2="5208"/>
                        <a14:foregroundMark x1="50333" y1="1458" x2="50333" y2="1458"/>
                        <a14:foregroundMark x1="49889" y1="625" x2="49889" y2="625"/>
                        <a14:foregroundMark x1="68556" y1="58542" x2="68556" y2="58542"/>
                        <a14:foregroundMark x1="71778" y1="58542" x2="71778" y2="58542"/>
                        <a14:foregroundMark x1="68889" y1="91250" x2="68889" y2="91250"/>
                        <a14:foregroundMark x1="64889" y1="95833" x2="64889" y2="95833"/>
                        <a14:foregroundMark x1="30778" y1="91250" x2="30778" y2="91250"/>
                        <a14:foregroundMark x1="28333" y1="88958" x2="28333" y2="88958"/>
                        <a14:foregroundMark x1="30778" y1="57708" x2="30778" y2="57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56" r="26550"/>
          <a:stretch/>
        </p:blipFill>
        <p:spPr bwMode="auto">
          <a:xfrm>
            <a:off x="5659775" y="75481"/>
            <a:ext cx="1051796" cy="117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ícone de otimização de custos e eficiência de produção 2596405 Vetor no  Vecteezy">
            <a:extLst>
              <a:ext uri="{FF2B5EF4-FFF2-40B4-BE49-F238E27FC236}">
                <a16:creationId xmlns:a16="http://schemas.microsoft.com/office/drawing/2014/main" id="{15D191F3-413F-4D1A-80EA-559F7EA568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rgbClr val="FFFFF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1302" b="75365" l="28281" r="73438">
                        <a14:foregroundMark x1="48542" y1="51927" x2="48542" y2="51927"/>
                        <a14:foregroundMark x1="69271" y1="66458" x2="69271" y2="66458"/>
                        <a14:foregroundMark x1="70573" y1="58073" x2="70573" y2="58073"/>
                        <a14:foregroundMark x1="65833" y1="38125" x2="65833" y2="38125"/>
                        <a14:foregroundMark x1="46042" y1="32708" x2="46042" y2="32708"/>
                        <a14:foregroundMark x1="50625" y1="31354" x2="50156" y2="31354"/>
                        <a14:foregroundMark x1="40417" y1="39323" x2="40260" y2="36875"/>
                        <a14:foregroundMark x1="28281" y1="36771" x2="28281" y2="36771"/>
                        <a14:foregroundMark x1="38802" y1="35677" x2="38490" y2="34635"/>
                        <a14:foregroundMark x1="29167" y1="49635" x2="29167" y2="49635"/>
                        <a14:foregroundMark x1="34219" y1="67240" x2="34219" y2="67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81" t="27227" r="21172" b="19247"/>
          <a:stretch/>
        </p:blipFill>
        <p:spPr bwMode="auto">
          <a:xfrm>
            <a:off x="6915089" y="120295"/>
            <a:ext cx="1183664" cy="116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Vetores de Ícone De Base De Confiabilidade Ilustração Simples Do Sinal  Design De Símbolo De Confiabilidade Pode Ser Usado Para A Correia  Fotorreceptora A Cópia E O Móbil e mais imagens de">
            <a:extLst>
              <a:ext uri="{FF2B5EF4-FFF2-40B4-BE49-F238E27FC236}">
                <a16:creationId xmlns:a16="http://schemas.microsoft.com/office/drawing/2014/main" id="{B03EA1A3-CF55-4178-8E4E-2A63678F0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rgbClr val="FFFFF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254" b="64844" l="37012" r="63672">
                        <a14:foregroundMark x1="49512" y1="35254" x2="49512" y2="35254"/>
                        <a14:foregroundMark x1="37012" y1="59473" x2="37012" y2="59473"/>
                        <a14:foregroundMark x1="47559" y1="62500" x2="47559" y2="62500"/>
                        <a14:foregroundMark x1="59375" y1="58691" x2="59375" y2="58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66" t="32178" r="33080" b="31440"/>
          <a:stretch/>
        </p:blipFill>
        <p:spPr bwMode="auto">
          <a:xfrm>
            <a:off x="7706827" y="404868"/>
            <a:ext cx="997902" cy="11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ícone De segurança, simbolo Livre - Icon-Icons.com">
            <a:extLst>
              <a:ext uri="{FF2B5EF4-FFF2-40B4-BE49-F238E27FC236}">
                <a16:creationId xmlns:a16="http://schemas.microsoft.com/office/drawing/2014/main" id="{C179B2B9-75AC-42ED-9105-EC51A7244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rgbClr val="FFFFF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00" b="96889" l="2667" r="98222">
                        <a14:foregroundMark x1="53051" y1="69314" x2="53333" y2="70222"/>
                        <a14:foregroundMark x1="44996" y1="43357" x2="52731" y2="68282"/>
                        <a14:foregroundMark x1="41333" y1="31556" x2="42622" y2="35710"/>
                        <a14:foregroundMark x1="36000" y1="35556" x2="46091" y2="68710"/>
                        <a14:foregroundMark x1="29333" y1="47556" x2="38956" y2="70723"/>
                        <a14:foregroundMark x1="65333" y1="52889" x2="62289" y2="71152"/>
                        <a14:foregroundMark x1="60444" y1="54222" x2="59556" y2="27111"/>
                        <a14:foregroundMark x1="33347" y1="28012" x2="32889" y2="28000"/>
                        <a14:foregroundMark x1="50667" y1="28444" x2="44057" y2="28279"/>
                        <a14:foregroundMark x1="66222" y1="58222" x2="67934" y2="68065"/>
                        <a14:foregroundMark x1="90222" y1="37333" x2="93778" y2="60000"/>
                        <a14:foregroundMark x1="95556" y1="52444" x2="92000" y2="32889"/>
                        <a14:foregroundMark x1="90222" y1="30222" x2="81333" y2="20000"/>
                        <a14:foregroundMark x1="78222" y1="16444" x2="65333" y2="9333"/>
                        <a14:foregroundMark x1="60889" y1="8000" x2="45778" y2="7556"/>
                        <a14:foregroundMark x1="43111" y1="7556" x2="30667" y2="12000"/>
                        <a14:foregroundMark x1="26667" y1="12889" x2="16889" y2="21333"/>
                        <a14:foregroundMark x1="16000" y1="23111" x2="9333" y2="36444"/>
                        <a14:foregroundMark x1="8889" y1="39111" x2="9778" y2="74222"/>
                        <a14:foregroundMark x1="36351" y1="86963" x2="42222" y2="89778"/>
                        <a14:foregroundMark x1="9778" y1="74222" x2="33163" y2="85434"/>
                        <a14:foregroundMark x1="80663" y1="74806" x2="84444" y2="73333"/>
                        <a14:foregroundMark x1="42222" y1="89778" x2="46205" y2="88228"/>
                        <a14:foregroundMark x1="84444" y1="73333" x2="90667" y2="64000"/>
                        <a14:foregroundMark x1="92000" y1="63111" x2="85333" y2="80444"/>
                        <a14:foregroundMark x1="73333" y1="84889" x2="73333" y2="84889"/>
                        <a14:foregroundMark x1="65778" y1="90667" x2="65778" y2="90667"/>
                        <a14:foregroundMark x1="59111" y1="92444" x2="59111" y2="92444"/>
                        <a14:foregroundMark x1="56000" y1="92889" x2="56000" y2="92889"/>
                        <a14:foregroundMark x1="52444" y1="92889" x2="52444" y2="92889"/>
                        <a14:foregroundMark x1="62497" y1="89111" x2="81778" y2="84000"/>
                        <a14:foregroundMark x1="57597" y1="90410" x2="61686" y2="89326"/>
                        <a14:foregroundMark x1="50560" y1="92275" x2="51686" y2="91976"/>
                        <a14:foregroundMark x1="44889" y1="93778" x2="49039" y2="92678"/>
                        <a14:foregroundMark x1="81778" y1="84000" x2="81778" y2="84000"/>
                        <a14:foregroundMark x1="54837" y1="91919" x2="59556" y2="92889"/>
                        <a14:foregroundMark x1="49655" y1="90853" x2="50870" y2="91103"/>
                        <a14:foregroundMark x1="16323" y1="84000" x2="47609" y2="90433"/>
                        <a14:foregroundMark x1="14164" y1="83556" x2="16323" y2="84000"/>
                        <a14:foregroundMark x1="12000" y1="83111" x2="14164" y2="83556"/>
                        <a14:foregroundMark x1="26667" y1="87556" x2="59111" y2="96889"/>
                        <a14:foregroundMark x1="9333" y1="68000" x2="8000" y2="35556"/>
                        <a14:foregroundMark x1="8000" y1="35556" x2="11111" y2="29333"/>
                        <a14:foregroundMark x1="5778" y1="57333" x2="3111" y2="40444"/>
                        <a14:foregroundMark x1="38222" y1="5333" x2="58667" y2="6222"/>
                        <a14:foregroundMark x1="60889" y1="4000" x2="47111" y2="5333"/>
                        <a14:foregroundMark x1="98222" y1="45778" x2="96444" y2="53778"/>
                        <a14:backgroundMark x1="4889" y1="93778" x2="4889" y2="93778"/>
                        <a14:backgroundMark x1="11111" y1="83556" x2="11111" y2="83556"/>
                        <a14:backgroundMark x1="12000" y1="83556" x2="12000" y2="83556"/>
                        <a14:backgroundMark x1="12000" y1="83111" x2="12000" y2="83111"/>
                        <a14:backgroundMark x1="13333" y1="84000" x2="13333" y2="84000"/>
                        <a14:backgroundMark x1="23111" y1="69333" x2="23111" y2="69333"/>
                        <a14:backgroundMark x1="45333" y1="81778" x2="45333" y2="81778"/>
                        <a14:backgroundMark x1="49778" y1="80444" x2="56000" y2="81333"/>
                        <a14:backgroundMark x1="36444" y1="80444" x2="54222" y2="81333"/>
                        <a14:backgroundMark x1="48889" y1="80444" x2="66222" y2="80000"/>
                        <a14:backgroundMark x1="64444" y1="83111" x2="71556" y2="77333"/>
                        <a14:backgroundMark x1="72444" y1="78667" x2="76000" y2="75111"/>
                        <a14:backgroundMark x1="76000" y1="76889" x2="74222" y2="76889"/>
                        <a14:backgroundMark x1="76889" y1="74667" x2="75111" y2="76889"/>
                        <a14:backgroundMark x1="78222" y1="72889" x2="71556" y2="79556"/>
                        <a14:backgroundMark x1="76000" y1="72000" x2="47556" y2="87556"/>
                        <a14:backgroundMark x1="47556" y1="87556" x2="45778" y2="87556"/>
                        <a14:backgroundMark x1="36000" y1="75556" x2="49778" y2="74667"/>
                        <a14:backgroundMark x1="32444" y1="31111" x2="36889" y2="24889"/>
                        <a14:backgroundMark x1="38667" y1="23556" x2="33333" y2="28000"/>
                        <a14:backgroundMark x1="47111" y1="39111" x2="47111" y2="39111"/>
                        <a14:backgroundMark x1="50222" y1="39111" x2="48444" y2="37333"/>
                        <a14:backgroundMark x1="49778" y1="40000" x2="45333" y2="42667"/>
                        <a14:backgroundMark x1="47111" y1="40889" x2="45333" y2="43556"/>
                        <a14:backgroundMark x1="47111" y1="40889" x2="46667" y2="4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272" y="1621540"/>
            <a:ext cx="915134" cy="9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Vetores de Medidor De Satisfação De Emoções Do Cliente Ícone Com Um Símbolo  Diferente Em Fundo e mais imagens de Escala - iStock">
            <a:extLst>
              <a:ext uri="{FF2B5EF4-FFF2-40B4-BE49-F238E27FC236}">
                <a16:creationId xmlns:a16="http://schemas.microsoft.com/office/drawing/2014/main" id="{9D5A6605-264C-4BD4-B006-4A859DF99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943" b="86700" l="8008" r="89844">
                        <a14:foregroundMark x1="15820" y1="50842" x2="11816" y2="72391"/>
                        <a14:foregroundMark x1="10547" y1="71549" x2="8105" y2="79293"/>
                        <a14:foregroundMark x1="18750" y1="62795" x2="24414" y2="39899"/>
                        <a14:foregroundMark x1="21680" y1="47306" x2="18262" y2="69697"/>
                        <a14:foregroundMark x1="27051" y1="52357" x2="18750" y2="62795"/>
                        <a14:foregroundMark x1="26465" y1="60943" x2="20117" y2="65993"/>
                        <a14:foregroundMark x1="24902" y1="70707" x2="12402" y2="63300"/>
                        <a14:foregroundMark x1="17480" y1="65657" x2="19629" y2="55051"/>
                        <a14:foregroundMark x1="41113" y1="34848" x2="56348" y2="29293"/>
                        <a14:foregroundMark x1="42773" y1="35690" x2="54492" y2="29293"/>
                        <a14:foregroundMark x1="48340" y1="39899" x2="52051" y2="26599"/>
                        <a14:foregroundMark x1="54492" y1="38552" x2="50195" y2="29798"/>
                        <a14:foregroundMark x1="57910" y1="34007" x2="53125" y2="18350"/>
                        <a14:foregroundMark x1="53906" y1="18350" x2="43262" y2="27946"/>
                        <a14:foregroundMark x1="49707" y1="10943" x2="49707" y2="10943"/>
                        <a14:foregroundMark x1="78418" y1="49495" x2="80273" y2="71044"/>
                        <a14:foregroundMark x1="75000" y1="45791" x2="78906" y2="71044"/>
                        <a14:foregroundMark x1="74707" y1="50505" x2="79199" y2="72391"/>
                        <a14:foregroundMark x1="73633" y1="46801" x2="73926" y2="69697"/>
                        <a14:foregroundMark x1="75000" y1="55556" x2="76270" y2="65993"/>
                        <a14:foregroundMark x1="78711" y1="45455" x2="81348" y2="65657"/>
                        <a14:foregroundMark x1="84766" y1="52357" x2="89453" y2="75758"/>
                        <a14:foregroundMark x1="89453" y1="75758" x2="89844" y2="76094"/>
                        <a14:foregroundMark x1="84570" y1="59091" x2="75488" y2="47306"/>
                        <a14:foregroundMark x1="52344" y1="27104" x2="42480" y2="13805"/>
                        <a14:foregroundMark x1="83496" y1="48653" x2="82129" y2="58754"/>
                        <a14:foregroundMark x1="54199" y1="72391" x2="54199" y2="72391"/>
                        <a14:foregroundMark x1="53613" y1="86700" x2="53613" y2="86700"/>
                        <a14:foregroundMark x1="42188" y1="11953" x2="43262" y2="11953"/>
                        <a14:foregroundMark x1="42969" y1="11953" x2="44824" y2="11953"/>
                        <a14:foregroundMark x1="42480" y1="11448" x2="44043" y2="11448"/>
                        <a14:foregroundMark x1="55762" y1="12290" x2="57910" y2="12290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4" t="8229" r="5083" b="7801"/>
          <a:stretch/>
        </p:blipFill>
        <p:spPr bwMode="auto">
          <a:xfrm>
            <a:off x="4776378" y="1233314"/>
            <a:ext cx="1685364" cy="92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099D9879-1272-4931-BF0A-E5582E277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46" y="1489172"/>
            <a:ext cx="1601208" cy="10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555897"/>
      </p:ext>
    </p:extLst>
  </p:cSld>
  <p:clrMapOvr>
    <a:masterClrMapping/>
  </p:clrMapOvr>
</p:sld>
</file>

<file path=ppt/theme/theme1.xml><?xml version="1.0" encoding="utf-8"?>
<a:theme xmlns:a="http://schemas.openxmlformats.org/drawingml/2006/main" name="Smart City Company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FFFFFF"/>
      </a:accent5>
      <a:accent6>
        <a:srgbClr val="22262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</Words>
  <Application>Microsoft Office PowerPoint</Application>
  <PresentationFormat>Apresentação no Ecrã (16:9)</PresentationFormat>
  <Paragraphs>51</Paragraphs>
  <Slides>6</Slides>
  <Notes>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11" baseType="lpstr">
      <vt:lpstr>Lato Light</vt:lpstr>
      <vt:lpstr>Wingdings</vt:lpstr>
      <vt:lpstr>Unica One</vt:lpstr>
      <vt:lpstr>Arial</vt:lpstr>
      <vt:lpstr>Smart City Company Meeting by Slidesgo</vt:lpstr>
      <vt:lpstr>Internet of Things</vt:lpstr>
      <vt:lpstr>Smart city</vt:lpstr>
      <vt:lpstr>Smart city</vt:lpstr>
      <vt:lpstr>Smart city</vt:lpstr>
      <vt:lpstr>Smart infrastructures</vt:lpstr>
      <vt:lpstr>Smart infrastructures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meeting</dc:title>
  <dc:creator>Pedro Bogas</dc:creator>
  <cp:lastModifiedBy>Pedro Bogas</cp:lastModifiedBy>
  <cp:revision>3</cp:revision>
  <dcterms:modified xsi:type="dcterms:W3CDTF">2022-03-01T19:27:20Z</dcterms:modified>
</cp:coreProperties>
</file>